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2154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121" cy="460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314" y="0"/>
            <a:ext cx="2971121" cy="460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73749-19B7-4D7C-AB6F-DF10BDB79B4D}" type="datetimeFigureOut">
              <a:rPr lang="en-CA" smtClean="0"/>
              <a:pPr/>
              <a:t>2017-04-10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3162"/>
            <a:ext cx="2971121" cy="460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314" y="8753162"/>
            <a:ext cx="2971121" cy="460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8F7F9-9193-4346-8119-5F1E361E0B0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9867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0F698-6530-40C3-93E0-86E216F21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74E9-58AD-4958-9002-15F777AA4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AE1C-663E-4E1B-A7A3-34762E728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963A9-4CC5-4365-B5B7-5C512C043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62983-823E-4828-B68F-4F150134A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7740A-B907-4182-871A-169F50A56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EE99B-8D4F-468C-9E68-4E0BBCB31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FE7B-ACA5-462D-A400-15CD167D4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5949F-E10F-4444-8F30-8CB0D8771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5E00A-0FFA-4F88-8C13-149A6B7F2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48062-FA14-4745-B41F-C53EC0915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9E1E3-A041-4B1A-97E6-17AED4BD6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F3594FCB-F45E-4239-AE85-679356675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CA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>
        <p:tmplLst>
          <p:tmpl lvl="1">
            <p:tnLst>
              <p:par>
                <p:cTn xmlns:p14="http://schemas.microsoft.com/office/powerpoint/2010/main"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hyperlink" Target="http://www.google.ca/imgres?imgurl=http://images.sodahead.com/polls/001028893/smiling_planet_earth_cartoon_thumb2794720_answer_3_xlarge.jpeg&amp;imgrefurl=http://www.sodahead.com/fun/whats-your-favorite-element/question-1028893/&amp;usg=__vsB5jY56QExdpfJYF48NEPloWlw=&amp;h=300&amp;w=300&amp;sz=14&amp;hl=en&amp;start=2&amp;zoom=0&amp;itbs=1&amp;tbnid=Tq6I0n5NQhP7IM:&amp;tbnh=116&amp;tbnw=116&amp;prev=/images?q=earth+cartoon&amp;hl=en&amp;safe=active&amp;gbv=2&amp;tbm=isch&amp;ei=enLJTf_0IuLq0gGUmPj_CA" TargetMode="External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a/url?sa=i&amp;rct=j&amp;q=&amp;esrc=s&amp;frm=1&amp;source=images&amp;cd=&amp;cad=rja&amp;uact=8&amp;ved=0CAcQjRw&amp;url=http://www.publicdomainpictures.net/view-image.php?image=34596&amp;picture=question-mark&amp;ei=iRMcVejcComTyAT5goCYCQ&amp;bvm=bv.89744112,d.aWw&amp;psig=AFQjCNFm3KTP8tcnUd6huSyKiEh6ZqxY4A&amp;ust=1427989765929446" TargetMode="External"/><Relationship Id="rId3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hyperlink" Target="http://www.google.ca/imgres?imgurl=http://images.sodahead.com/polls/001028893/smiling_planet_earth_cartoon_thumb2794720_answer_3_xlarge.jpeg&amp;imgrefurl=http://www.sodahead.com/fun/whats-your-favorite-element/question-1028893/&amp;usg=__vsB5jY56QExdpfJYF48NEPloWlw=&amp;h=300&amp;w=300&amp;sz=14&amp;hl=en&amp;start=2&amp;zoom=0&amp;itbs=1&amp;tbnid=Tq6I0n5NQhP7IM:&amp;tbnh=116&amp;tbnw=116&amp;prev=/images?q=earth+cartoon&amp;hl=en&amp;safe=active&amp;gbv=2&amp;tbm=isch&amp;ei=enLJTf_0IuLq0gGUmPj_CA" TargetMode="External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imgres?imgurl=http://images.elisenix.multiply.com/image/1/photos/upload/300x300/Sa@m0AoKCDkAAC8jYsU1/OLD-PERSON-IN-ROCKING-CHAIR-ANIMATION.gif?et=no7w5CDyMalAkg0IRZe6jw&amp;nmid=0&amp;imgrefurl=http://elisenix.multiply.com/journal?&amp;page_start=60&amp;usg=__CXh6IkpGqwPaRRV-VgVZ1Hy7QWE=&amp;h=100&amp;w=80&amp;sz=16&amp;hl=en&amp;start=8&amp;zoom=1&amp;itbs=1&amp;tbnid=gVLIY1KoBKEeOM:&amp;tbnh=82&amp;tbnw=66&amp;prev=/images?q=old+person+animation&amp;hl=en&amp;safe=active&amp;gbv=2&amp;tbm=isch&amp;ei=s3zJTYzyBKnt0gGLgp3wBw" TargetMode="External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a/imgres?imgurl=http://images.elisenix.multiply.com/image/1/photos/upload/300x300/Sa@m0AoKCDkAAC8jYsU1/OLD-PERSON-IN-ROCKING-CHAIR-ANIMATION.gif?et=no7w5CDyMalAkg0IRZe6jw&amp;nmid=0&amp;imgrefurl=http://elisenix.multiply.com/journal?&amp;page_start=60&amp;usg=__CXh6IkpGqwPaRRV-VgVZ1Hy7QWE=&amp;h=100&amp;w=80&amp;sz=16&amp;hl=en&amp;start=8&amp;zoom=1&amp;itbs=1&amp;tbnid=gVLIY1KoBKEeOM:&amp;tbnh=82&amp;tbnw=66&amp;prev=/images?q=old+person+animation&amp;hl=en&amp;safe=active&amp;gbv=2&amp;tbm=isch&amp;ei=s3zJTYzyBKnt0gGLgp3wBw" TargetMode="External"/><Relationship Id="rId3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/>
            </a:r>
            <a:br>
              <a:rPr lang="en-CA" smtClean="0"/>
            </a:br>
            <a:r>
              <a:rPr lang="en-CA" smtClean="0"/>
              <a:t/>
            </a:r>
            <a:br>
              <a:rPr lang="en-CA" smtClean="0"/>
            </a:br>
            <a:r>
              <a:rPr lang="en-CA" smtClean="0"/>
              <a:t>  </a:t>
            </a:r>
            <a:r>
              <a:rPr lang="en-CA" sz="5000" smtClean="0"/>
              <a:t>HOUSE COUNCIL</a:t>
            </a:r>
            <a:endParaRPr lang="en-US" sz="5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Information Session to Run for House Council</a:t>
            </a:r>
            <a:endParaRPr lang="en-US" smtClean="0"/>
          </a:p>
        </p:txBody>
      </p:sp>
      <p:pic>
        <p:nvPicPr>
          <p:cNvPr id="3076" name="Picture 5" descr="w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32075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water_drop_carto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6825" y="0"/>
            <a:ext cx="1527175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cartoon_fi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8200" y="4573588"/>
            <a:ext cx="1955800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 descr="ANd9GcTSMAldgsQcRzCY7ZmcLBZxZH_huGMgnbuUJJtw5HgNpialL6hy7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72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CHIEF LEADERS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700" smtClean="0"/>
              <a:t>The CHIEF LEADERS must: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be in Secondary Four (right now),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maintain an overall average of 70% or greater,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be passing all subjects,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demonstrate good behaviour.</a:t>
            </a:r>
          </a:p>
          <a:p>
            <a:pPr lvl="1" eaLnBrk="1" hangingPunct="1">
              <a:lnSpc>
                <a:spcPct val="80000"/>
              </a:lnSpc>
            </a:pPr>
            <a:endParaRPr lang="en-CA" sz="2200" smtClean="0"/>
          </a:p>
          <a:p>
            <a:pPr eaLnBrk="1" hangingPunct="1">
              <a:lnSpc>
                <a:spcPct val="80000"/>
              </a:lnSpc>
            </a:pPr>
            <a:r>
              <a:rPr lang="en-CA" sz="2700" smtClean="0"/>
              <a:t>The CHIEF LEADERS will: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attend all meetings,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accept all and any duties delegated to them from the administration, House Council Moderators, 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motivate, encourage, and lead ALL house members.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  <p:pic>
        <p:nvPicPr>
          <p:cNvPr id="12292" name="Picture 4" descr="barack-obama-for-presiden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0"/>
            <a:ext cx="2559050" cy="2289175"/>
          </a:xfrm>
          <a:noFill/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98" decel="100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98" decel="100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98" decel="100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Criteria to Run for House Council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700" dirty="0" smtClean="0"/>
              <a:t>If the information shared with you today interests you to become a member of House Council and make next </a:t>
            </a:r>
            <a:r>
              <a:rPr lang="en-CA" sz="2700" i="1" dirty="0" smtClean="0"/>
              <a:t>year’s school year the most exciting, dynamic, and eventful year yet,</a:t>
            </a:r>
            <a:r>
              <a:rPr lang="en-CA" sz="2700" dirty="0" smtClean="0"/>
              <a:t> then you </a:t>
            </a:r>
            <a:r>
              <a:rPr lang="en-CA" sz="2700" b="1" dirty="0" smtClean="0"/>
              <a:t>may run to become a Junior or Senior Representative or Chief Leader</a:t>
            </a:r>
            <a:r>
              <a:rPr lang="en-CA" sz="2700" dirty="0" smtClean="0"/>
              <a:t> if you meet the criteria shared.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z="2700" dirty="0" smtClean="0"/>
          </a:p>
          <a:p>
            <a:pPr eaLnBrk="1" hangingPunct="1">
              <a:lnSpc>
                <a:spcPct val="90000"/>
              </a:lnSpc>
            </a:pPr>
            <a:r>
              <a:rPr lang="en-CA" sz="2700" dirty="0" smtClean="0"/>
              <a:t>Please </a:t>
            </a:r>
            <a:r>
              <a:rPr lang="en-CA" sz="2700" u="sng" dirty="0" smtClean="0"/>
              <a:t>complete the form</a:t>
            </a:r>
            <a:r>
              <a:rPr lang="en-CA" sz="27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z="2700" dirty="0" smtClean="0"/>
              <a:t>   at the end of this meeting and submit it to Ms. </a:t>
            </a:r>
            <a:r>
              <a:rPr lang="en-CA" sz="2700" dirty="0" smtClean="0"/>
              <a:t>Williams or </a:t>
            </a:r>
            <a:r>
              <a:rPr lang="en-CA" sz="2700" dirty="0" smtClean="0"/>
              <a:t>Ms</a:t>
            </a:r>
            <a:r>
              <a:rPr lang="en-CA" sz="2700" dirty="0" smtClean="0"/>
              <a:t>. Mancuso.</a:t>
            </a:r>
            <a:endParaRPr lang="en-US" sz="2700" dirty="0" smtClean="0"/>
          </a:p>
        </p:txBody>
      </p:sp>
      <p:pic>
        <p:nvPicPr>
          <p:cNvPr id="13316" name="Picture 5" descr="pencil-carto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91000"/>
            <a:ext cx="10969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696200" cy="1143000"/>
          </a:xfrm>
        </p:spPr>
        <p:txBody>
          <a:bodyPr/>
          <a:lstStyle/>
          <a:p>
            <a:pPr eaLnBrk="1" hangingPunct="1"/>
            <a:r>
              <a:rPr lang="en-CA" smtClean="0"/>
              <a:t>Process to Become a Member of House Council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pPr marL="590550" indent="-590550" eaLnBrk="1" hangingPunct="1">
              <a:lnSpc>
                <a:spcPct val="80000"/>
              </a:lnSpc>
            </a:pPr>
            <a:r>
              <a:rPr lang="en-CA" sz="1800" dirty="0" smtClean="0"/>
              <a:t>Here is how you will become next year’s Junior/Senior Representative of Chief Leader:</a:t>
            </a:r>
          </a:p>
          <a:p>
            <a:pPr marL="952500" lvl="1" indent="-495300" eaLnBrk="1" hangingPunct="1">
              <a:lnSpc>
                <a:spcPct val="80000"/>
              </a:lnSpc>
              <a:buSzTx/>
              <a:buFontTx/>
              <a:buNone/>
            </a:pPr>
            <a:endParaRPr lang="en-CA" sz="1400" dirty="0" smtClean="0"/>
          </a:p>
          <a:p>
            <a:pPr marL="952500" lvl="1" indent="-495300" eaLnBrk="1" hangingPunct="1">
              <a:lnSpc>
                <a:spcPct val="80000"/>
              </a:lnSpc>
              <a:buSzTx/>
              <a:buFont typeface="+mj-lt"/>
              <a:buAutoNum type="arabicParenR"/>
            </a:pPr>
            <a:r>
              <a:rPr lang="en-CA" sz="1400" dirty="0" smtClean="0"/>
              <a:t>Complete your </a:t>
            </a:r>
            <a:r>
              <a:rPr lang="en-CA" sz="1400" dirty="0" smtClean="0"/>
              <a:t>Bio (Power Point and Video)  </a:t>
            </a:r>
            <a:r>
              <a:rPr lang="en-CA" sz="1400" dirty="0" smtClean="0"/>
              <a:t>and email an electronic Power </a:t>
            </a:r>
            <a:r>
              <a:rPr lang="en-CA" sz="1400" dirty="0" smtClean="0"/>
              <a:t>Point</a:t>
            </a:r>
            <a:endParaRPr lang="en-CA" sz="1400" dirty="0" smtClean="0"/>
          </a:p>
          <a:p>
            <a:pPr marL="952500" lvl="1" indent="-495300" eaLnBrk="1" hangingPunct="1">
              <a:lnSpc>
                <a:spcPct val="80000"/>
              </a:lnSpc>
              <a:buSzTx/>
              <a:buFont typeface="+mj-lt"/>
              <a:buAutoNum type="arabicParenR"/>
            </a:pPr>
            <a:endParaRPr lang="en-CA" sz="1400" dirty="0" smtClean="0"/>
          </a:p>
          <a:p>
            <a:pPr marL="952500" lvl="1" indent="-495300" eaLnBrk="1" hangingPunct="1">
              <a:lnSpc>
                <a:spcPct val="80000"/>
              </a:lnSpc>
              <a:buSzTx/>
              <a:buFont typeface="+mj-lt"/>
              <a:buAutoNum type="arabicParenR"/>
            </a:pPr>
            <a:r>
              <a:rPr lang="en-CA" sz="1400" dirty="0" smtClean="0"/>
              <a:t>Campaign and promote yourself to your house members, without missing class time or bribing students from  April </a:t>
            </a:r>
            <a:r>
              <a:rPr lang="en-CA" sz="1400" dirty="0" smtClean="0"/>
              <a:t>27 to May 12</a:t>
            </a:r>
            <a:r>
              <a:rPr lang="en-CA" sz="1400" baseline="30000" dirty="0" smtClean="0"/>
              <a:t>th</a:t>
            </a:r>
            <a:r>
              <a:rPr lang="en-CA" sz="1400" dirty="0" smtClean="0"/>
              <a:t> 2017. </a:t>
            </a:r>
          </a:p>
          <a:p>
            <a:pPr marL="952500" lvl="1" indent="-495300" eaLnBrk="1" hangingPunct="1">
              <a:lnSpc>
                <a:spcPct val="80000"/>
              </a:lnSpc>
              <a:buSzTx/>
              <a:buFont typeface="+mj-lt"/>
              <a:buAutoNum type="arabicParenR"/>
            </a:pPr>
            <a:endParaRPr lang="en-CA" sz="1400" dirty="0" smtClean="0"/>
          </a:p>
          <a:p>
            <a:pPr marL="952500" lvl="1" indent="-495300" eaLnBrk="1" hangingPunct="1">
              <a:lnSpc>
                <a:spcPct val="80000"/>
              </a:lnSpc>
              <a:buSzTx/>
              <a:buFont typeface="+mj-lt"/>
              <a:buAutoNum type="arabicParenR"/>
            </a:pPr>
            <a:r>
              <a:rPr lang="en-CA" sz="1400" dirty="0" smtClean="0"/>
              <a:t>Voting will take place during homeroom </a:t>
            </a:r>
            <a:r>
              <a:rPr lang="en-CA" sz="1400" dirty="0" smtClean="0"/>
              <a:t>on May 12</a:t>
            </a:r>
            <a:r>
              <a:rPr lang="en-CA" sz="1400" baseline="30000" dirty="0" smtClean="0"/>
              <a:t>th</a:t>
            </a:r>
            <a:r>
              <a:rPr lang="en-CA" sz="1400" dirty="0" smtClean="0"/>
              <a:t>, 2017.</a:t>
            </a:r>
            <a:endParaRPr lang="en-CA" sz="1400" dirty="0" smtClean="0"/>
          </a:p>
          <a:p>
            <a:pPr marL="952500" lvl="1" indent="-495300" eaLnBrk="1" hangingPunct="1">
              <a:lnSpc>
                <a:spcPct val="80000"/>
              </a:lnSpc>
              <a:buSzTx/>
              <a:buFont typeface="+mj-lt"/>
              <a:buAutoNum type="arabicParenR"/>
            </a:pPr>
            <a:endParaRPr lang="en-CA" sz="1400" dirty="0" smtClean="0"/>
          </a:p>
          <a:p>
            <a:pPr marL="952500" lvl="1" indent="-495300" eaLnBrk="1" hangingPunct="1">
              <a:lnSpc>
                <a:spcPct val="80000"/>
              </a:lnSpc>
              <a:buSzTx/>
              <a:buFont typeface="+mj-lt"/>
              <a:buAutoNum type="arabicParenR"/>
            </a:pPr>
            <a:r>
              <a:rPr lang="en-CA" sz="1400" dirty="0" smtClean="0"/>
              <a:t>Next year’s reps will be </a:t>
            </a:r>
            <a:r>
              <a:rPr lang="en-CA" sz="1400" dirty="0" smtClean="0"/>
              <a:t>announced at the dance Plaza </a:t>
            </a:r>
            <a:r>
              <a:rPr lang="en-CA" sz="1400" dirty="0" err="1" smtClean="0"/>
              <a:t>Universel</a:t>
            </a:r>
            <a:r>
              <a:rPr lang="en-CA" sz="1400" dirty="0" smtClean="0"/>
              <a:t> </a:t>
            </a:r>
            <a:r>
              <a:rPr lang="en-CA" sz="1400" dirty="0" smtClean="0"/>
              <a:t>on </a:t>
            </a:r>
            <a:r>
              <a:rPr lang="en-CA" sz="1400" dirty="0" smtClean="0"/>
              <a:t>May 12th</a:t>
            </a:r>
            <a:r>
              <a:rPr lang="en-CA" sz="1400" dirty="0" smtClean="0"/>
              <a:t>, 2017. Attendance is mandatory.</a:t>
            </a:r>
            <a:endParaRPr lang="en-CA" sz="1400" dirty="0" smtClean="0"/>
          </a:p>
          <a:p>
            <a:pPr marL="952500" lvl="1" indent="-495300" eaLnBrk="1" hangingPunct="1">
              <a:lnSpc>
                <a:spcPct val="80000"/>
              </a:lnSpc>
              <a:buSzPct val="80000"/>
              <a:buFontTx/>
              <a:buAutoNum type="arabicParenR" startAt="6"/>
            </a:pPr>
            <a:endParaRPr lang="en-CA" sz="1400" dirty="0" smtClean="0"/>
          </a:p>
          <a:p>
            <a:pPr marL="952500" lvl="1" indent="-495300" eaLnBrk="1" hangingPunct="1">
              <a:lnSpc>
                <a:spcPct val="80000"/>
              </a:lnSpc>
              <a:buSzPct val="80000"/>
              <a:buFontTx/>
              <a:buNone/>
            </a:pPr>
            <a:r>
              <a:rPr lang="en-CA" sz="1400" dirty="0" smtClean="0"/>
              <a:t>	</a:t>
            </a:r>
          </a:p>
          <a:p>
            <a:pPr marL="952500" lvl="1" indent="-495300" eaLnBrk="1" hangingPunct="1">
              <a:lnSpc>
                <a:spcPct val="80000"/>
              </a:lnSpc>
              <a:buSzPct val="80000"/>
            </a:pPr>
            <a:endParaRPr lang="en-US" sz="1500" dirty="0" smtClean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Questions and Answers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dirty="0" smtClean="0"/>
              <a:t>Please feel free to ask your current House Council Representatives, or Mrs. Mancuso, Mrs. Williams or </a:t>
            </a:r>
            <a:r>
              <a:rPr lang="en-CA" dirty="0" smtClean="0"/>
              <a:t>any </a:t>
            </a:r>
            <a:r>
              <a:rPr lang="en-CA" dirty="0" smtClean="0"/>
              <a:t>questions or concerns you may have at this time.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dirty="0" smtClean="0"/>
          </a:p>
          <a:p>
            <a:pPr eaLnBrk="1" hangingPunct="1">
              <a:lnSpc>
                <a:spcPct val="90000"/>
              </a:lnSpc>
            </a:pPr>
            <a:r>
              <a:rPr lang="en-CA" dirty="0" smtClean="0"/>
              <a:t>GOOD LUCK!</a:t>
            </a:r>
            <a:endParaRPr lang="en-US" dirty="0" smtClean="0"/>
          </a:p>
        </p:txBody>
      </p:sp>
      <p:pic>
        <p:nvPicPr>
          <p:cNvPr id="1026" name="Picture 2" descr="http://www.publicdomainpictures.net/pictures/40000/nahled/question-mar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99030">
            <a:off x="5796366" y="3967566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What is HOUSE COUNCIL?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400" smtClean="0"/>
              <a:t>Vincent Massey Collegiate is a High School whose mission and philosophy is to develop the well-rounded student committed to academic achievement and a sense of community responsibilities.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sz="2400" smtClean="0"/>
          </a:p>
          <a:p>
            <a:pPr eaLnBrk="1" hangingPunct="1">
              <a:lnSpc>
                <a:spcPct val="80000"/>
              </a:lnSpc>
            </a:pPr>
            <a:r>
              <a:rPr lang="en-CA" sz="2400" smtClean="0"/>
              <a:t>As you know, VMC offers a wide range of extra-curricular activities, both athletic and cultural, which enable individuals to develop intellectually, physically, socially, spiritually,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sz="2400" smtClean="0"/>
              <a:t>    and emotionally.</a:t>
            </a:r>
          </a:p>
        </p:txBody>
      </p:sp>
      <p:pic>
        <p:nvPicPr>
          <p:cNvPr id="4100" name="Picture 5" descr="VM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7300" y="4570413"/>
            <a:ext cx="28067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z="2700" smtClean="0"/>
              <a:t>Our House Council system is therefore in place to help achieve this goal and </a:t>
            </a:r>
            <a:r>
              <a:rPr lang="en-CA" sz="2700" b="1" smtClean="0"/>
              <a:t>promote</a:t>
            </a:r>
            <a:r>
              <a:rPr lang="en-CA" sz="2700" smtClean="0"/>
              <a:t> </a:t>
            </a:r>
            <a:r>
              <a:rPr lang="en-CA" sz="2700" b="1" smtClean="0"/>
              <a:t>school spirit and motivation.</a:t>
            </a:r>
          </a:p>
          <a:p>
            <a:pPr eaLnBrk="1" hangingPunct="1">
              <a:buFont typeface="Wingdings" pitchFamily="2" charset="2"/>
              <a:buNone/>
            </a:pPr>
            <a:endParaRPr lang="en-CA" sz="2700" b="1" smtClean="0"/>
          </a:p>
          <a:p>
            <a:pPr eaLnBrk="1" hangingPunct="1"/>
            <a:r>
              <a:rPr lang="en-CA" sz="2700" smtClean="0"/>
              <a:t>By dividing the student body into four houses, smaller families are born creating a sense of pride and belonging. Friendly competition encourages students to perform for themselves and for their houses. </a:t>
            </a:r>
            <a:endParaRPr lang="en-US" sz="2700" smtClean="0"/>
          </a:p>
          <a:p>
            <a:pPr eaLnBrk="1" hangingPunct="1"/>
            <a:endParaRPr lang="en-US" sz="2700" smtClean="0"/>
          </a:p>
        </p:txBody>
      </p:sp>
      <p:pic>
        <p:nvPicPr>
          <p:cNvPr id="5124" name="Picture 4" descr="w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21018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water_drop_carto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0"/>
            <a:ext cx="121602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cartoon_fi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0"/>
            <a:ext cx="1563688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ANd9GcTSMAldgsQcRzCY7ZmcLBZxZH_huGMgnbuUJJtw5HgNpialL6hy7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What does it mean to be a House Council Representative?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403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000" smtClean="0"/>
              <a:t>To be a part of House Council therefore enables particular students to </a:t>
            </a:r>
            <a:r>
              <a:rPr lang="en-CA" sz="2000" b="1" i="1" smtClean="0"/>
              <a:t>lead</a:t>
            </a:r>
            <a:r>
              <a:rPr lang="en-CA" sz="2000" smtClean="0"/>
              <a:t>, </a:t>
            </a:r>
            <a:r>
              <a:rPr lang="en-CA" sz="2000" b="1" i="1" smtClean="0"/>
              <a:t>motivate</a:t>
            </a:r>
            <a:r>
              <a:rPr lang="en-CA" sz="2000" smtClean="0"/>
              <a:t>, and </a:t>
            </a:r>
            <a:r>
              <a:rPr lang="en-CA" sz="2000" b="1" i="1" smtClean="0"/>
              <a:t>provide for</a:t>
            </a:r>
            <a:r>
              <a:rPr lang="en-CA" sz="2000" smtClean="0"/>
              <a:t> the student body. </a:t>
            </a:r>
          </a:p>
          <a:p>
            <a:pPr eaLnBrk="1" hangingPunct="1">
              <a:lnSpc>
                <a:spcPct val="90000"/>
              </a:lnSpc>
            </a:pPr>
            <a:endParaRPr lang="en-CA" sz="2000" smtClean="0"/>
          </a:p>
          <a:p>
            <a:pPr eaLnBrk="1" hangingPunct="1">
              <a:lnSpc>
                <a:spcPct val="90000"/>
              </a:lnSpc>
            </a:pPr>
            <a:r>
              <a:rPr lang="en-CA" sz="2000" smtClean="0"/>
              <a:t>YOU then play an essential role in making your </a:t>
            </a:r>
            <a:r>
              <a:rPr lang="en-CA" sz="2000" i="1" smtClean="0"/>
              <a:t>school year the best that it can be</a:t>
            </a:r>
            <a:r>
              <a:rPr lang="en-CA" sz="2000" smtClean="0"/>
              <a:t> since you share the common goal of enriching students’ lives through the organization and implementation of educational and cultural activities.</a:t>
            </a:r>
          </a:p>
        </p:txBody>
      </p:sp>
      <p:pic>
        <p:nvPicPr>
          <p:cNvPr id="6148" name="Picture 8" descr="sidebar_studen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828800"/>
            <a:ext cx="4232275" cy="4572000"/>
          </a:xfrm>
          <a:noFill/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Who is a House Council Representative?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70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05000"/>
            <a:ext cx="4191000" cy="4953000"/>
          </a:xfrm>
        </p:spPr>
        <p:txBody>
          <a:bodyPr/>
          <a:lstStyle/>
          <a:p>
            <a:pPr eaLnBrk="1" hangingPunct="1"/>
            <a:r>
              <a:rPr lang="en-CA" sz="2700" smtClean="0"/>
              <a:t>A House Council Representative is a(n):</a:t>
            </a:r>
          </a:p>
          <a:p>
            <a:pPr lvl="1" eaLnBrk="1" hangingPunct="1"/>
            <a:r>
              <a:rPr lang="en-CA" sz="2200" smtClean="0"/>
              <a:t>enthusiastic, outgoing, positive, creative team player who has good academic standing, participates in extra-curricular activities, is able to plan and execute short and long term goals, lead, delegate, motivate, and encourage his/her house members. </a:t>
            </a:r>
            <a:endParaRPr lang="en-US" sz="2200" smtClean="0"/>
          </a:p>
          <a:p>
            <a:pPr eaLnBrk="1" hangingPunct="1">
              <a:buFont typeface="Wingdings" pitchFamily="2" charset="2"/>
              <a:buNone/>
            </a:pPr>
            <a:endParaRPr lang="en-US" sz="2700" smtClean="0"/>
          </a:p>
        </p:txBody>
      </p:sp>
      <p:pic>
        <p:nvPicPr>
          <p:cNvPr id="7173" name="Picture 6" descr="istockphoto_9725212-four-college-students-celebrating-on-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3529013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What Must a House Council Representative Do?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200" smtClean="0"/>
              <a:t>A House Council Representative must </a:t>
            </a:r>
            <a:r>
              <a:rPr lang="en-CA" sz="2200" i="1" smtClean="0"/>
              <a:t>collaborate with others to organize and follow-through with different events</a:t>
            </a:r>
            <a:r>
              <a:rPr lang="en-CA" sz="2200" smtClean="0"/>
              <a:t> throughout the academic year to enrich the high school experience.</a:t>
            </a:r>
          </a:p>
          <a:p>
            <a:pPr eaLnBrk="1" hangingPunct="1">
              <a:lnSpc>
                <a:spcPct val="90000"/>
              </a:lnSpc>
            </a:pPr>
            <a:endParaRPr lang="en-CA" sz="2200" smtClean="0"/>
          </a:p>
          <a:p>
            <a:pPr eaLnBrk="1" hangingPunct="1">
              <a:lnSpc>
                <a:spcPct val="90000"/>
              </a:lnSpc>
            </a:pPr>
            <a:r>
              <a:rPr lang="en-CA" sz="2200" smtClean="0"/>
              <a:t>How is this achieved? By: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smtClean="0"/>
              <a:t>attending weekly meetings,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smtClean="0"/>
              <a:t>planning events for the student body such as House Games, Holiday Events, School Dances, Carnivals, etc.,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smtClean="0"/>
              <a:t>communicating with fellow peers, teachers, and administration,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smtClean="0"/>
              <a:t>being organized, motivated, and responsible.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13317" name="Picture 5" descr="agend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3276600"/>
            <a:ext cx="850900" cy="914400"/>
          </a:xfrm>
          <a:noFill/>
        </p:spPr>
      </p:pic>
      <p:pic>
        <p:nvPicPr>
          <p:cNvPr id="8197" name="Picture 8" descr="communication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62800" y="4953000"/>
            <a:ext cx="914400" cy="914400"/>
          </a:xfrm>
          <a:noFill/>
        </p:spPr>
      </p:pic>
      <p:pic>
        <p:nvPicPr>
          <p:cNvPr id="8198" name="Picture 11" descr="communication+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927975" y="5945188"/>
            <a:ext cx="1216025" cy="912812"/>
          </a:xfrm>
          <a:noFill/>
        </p:spPr>
      </p:pic>
      <p:pic>
        <p:nvPicPr>
          <p:cNvPr id="8199" name="Picture 14" descr="BeeResponsibl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72200" y="5946775"/>
            <a:ext cx="868363" cy="911225"/>
          </a:xfrm>
          <a:noFill/>
        </p:spPr>
      </p:pic>
      <p:pic>
        <p:nvPicPr>
          <p:cNvPr id="8200" name="Picture 17" descr="dan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3657600"/>
            <a:ext cx="904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Division of Labour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200" smtClean="0"/>
              <a:t>There are three different types of House Council Representatives.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sz="2200" smtClean="0"/>
          </a:p>
          <a:p>
            <a:pPr eaLnBrk="1" hangingPunct="1">
              <a:lnSpc>
                <a:spcPct val="80000"/>
              </a:lnSpc>
            </a:pPr>
            <a:r>
              <a:rPr lang="en-CA" sz="2200" smtClean="0"/>
              <a:t>While each House Representative must partake in the abovementioned roles and share similar characteristics, there are specific divisions of labour that exist.</a:t>
            </a:r>
          </a:p>
          <a:p>
            <a:pPr eaLnBrk="1" hangingPunct="1">
              <a:lnSpc>
                <a:spcPct val="80000"/>
              </a:lnSpc>
            </a:pPr>
            <a:endParaRPr lang="en-CA" sz="2200" smtClean="0"/>
          </a:p>
          <a:p>
            <a:pPr eaLnBrk="1" hangingPunct="1">
              <a:lnSpc>
                <a:spcPct val="80000"/>
              </a:lnSpc>
            </a:pPr>
            <a:r>
              <a:rPr lang="en-CA" sz="2200" smtClean="0"/>
              <a:t>Each House has: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sz="2200" smtClean="0"/>
              <a:t>	       a JUNIOR Representative,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sz="2200" smtClean="0"/>
              <a:t>            a SENIOR Representative,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CA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sz="2200" smtClean="0"/>
              <a:t>           and a CHIEF LEADER.</a:t>
            </a:r>
            <a:endParaRPr lang="en-US" sz="2200" smtClean="0"/>
          </a:p>
        </p:txBody>
      </p:sp>
      <p:pic>
        <p:nvPicPr>
          <p:cNvPr id="9220" name="Picture 5" descr="baby_animation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3733800"/>
            <a:ext cx="1225550" cy="1374775"/>
          </a:xfrm>
          <a:noFill/>
        </p:spPr>
      </p:pic>
      <p:pic>
        <p:nvPicPr>
          <p:cNvPr id="9221" name="Picture 8" descr="ANd9GcR0bY4U7tk8IFYkH9kVfNek1WYl2rbXy2jvvK6Dg67rrpVmDoNTuOl9ZEc">
            <a:hlinkClick r:id="rId3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9600" y="4343400"/>
            <a:ext cx="1106488" cy="1374775"/>
          </a:xfrm>
        </p:spPr>
      </p:pic>
      <p:pic>
        <p:nvPicPr>
          <p:cNvPr id="9222" name="Picture 11" descr="barack-obama-for-presiden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953000" y="5484813"/>
            <a:ext cx="1535113" cy="1373187"/>
          </a:xfrm>
          <a:noFill/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JUNIOR REPRESENTATIVE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700" smtClean="0"/>
              <a:t>The JUNIOR REPRESENTATIVE must: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be in Secondary One (right now),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maintain an overall average of 70% or greater,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be passing all subjects,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demonstrate good behaviour.</a:t>
            </a:r>
          </a:p>
          <a:p>
            <a:pPr lvl="1" eaLnBrk="1" hangingPunct="1">
              <a:lnSpc>
                <a:spcPct val="80000"/>
              </a:lnSpc>
            </a:pPr>
            <a:endParaRPr lang="en-CA" sz="2200" smtClean="0"/>
          </a:p>
          <a:p>
            <a:pPr eaLnBrk="1" hangingPunct="1">
              <a:lnSpc>
                <a:spcPct val="80000"/>
              </a:lnSpc>
            </a:pPr>
            <a:r>
              <a:rPr lang="en-CA" sz="2700" smtClean="0"/>
              <a:t>The JUNIOR REPRESENTATIVE will: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attend all meetings,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accept all and any duties delegated to them from the administration, House Council Moderators, and/or Senior Representatives/Chief Leaders </a:t>
            </a:r>
            <a:r>
              <a:rPr lang="en-CA" sz="2200" smtClean="0">
                <a:sym typeface="Wingdings" pitchFamily="2" charset="2"/>
              </a:rPr>
              <a:t> ASSIST the Senior Representatives and Chief Leaders,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motivate and encourage all Secondary One and Two house members.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200" smtClean="0"/>
          </a:p>
        </p:txBody>
      </p:sp>
      <p:pic>
        <p:nvPicPr>
          <p:cNvPr id="10244" name="Picture 4" descr="baby_animation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77100" y="0"/>
            <a:ext cx="1866900" cy="2095500"/>
          </a:xfrm>
          <a:noFill/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98" decel="100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98" decel="100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98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SENIOR REPRESENTATIVE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700" smtClean="0"/>
              <a:t>The SENIOR REPRESENTATIVE must: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be in Secondary Two, Three, or Four (right now),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maintain an overall average of 70% or greater,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be passing all subjects,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demonstrate good behaviour.</a:t>
            </a:r>
          </a:p>
          <a:p>
            <a:pPr lvl="1" eaLnBrk="1" hangingPunct="1">
              <a:lnSpc>
                <a:spcPct val="80000"/>
              </a:lnSpc>
            </a:pPr>
            <a:endParaRPr lang="en-CA" sz="2200" smtClean="0"/>
          </a:p>
          <a:p>
            <a:pPr eaLnBrk="1" hangingPunct="1">
              <a:lnSpc>
                <a:spcPct val="80000"/>
              </a:lnSpc>
            </a:pPr>
            <a:r>
              <a:rPr lang="en-CA" sz="2700" smtClean="0"/>
              <a:t>The SENIOR REPRESENTATIVE will: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attend all meetings,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accept all and any duties delegated to them from the administration, House Council Moderators, and/or Chief Leaders </a:t>
            </a:r>
            <a:r>
              <a:rPr lang="en-CA" sz="2200" smtClean="0">
                <a:sym typeface="Wingdings" pitchFamily="2" charset="2"/>
              </a:rPr>
              <a:t> ASSIST the Chief Leaders,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200" smtClean="0"/>
              <a:t>motivate and encourage all Secondary Three, Four, and Five house members.</a:t>
            </a:r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  <p:pic>
        <p:nvPicPr>
          <p:cNvPr id="11268" name="Picture 6" descr="ANd9GcR0bY4U7tk8IFYkH9kVfNek1WYl2rbXy2jvvK6Dg67rrpVmDoNTuOl9ZEc">
            <a:hlinkClick r:id="rId2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07263" y="0"/>
            <a:ext cx="1836737" cy="2282825"/>
          </a:xfrm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98" decel="100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98" decel="100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98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1">
        <a:dk1>
          <a:srgbClr val="666699"/>
        </a:dk1>
        <a:lt1>
          <a:srgbClr val="FFFFFF"/>
        </a:lt1>
        <a:dk2>
          <a:srgbClr val="2E1E2A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ADABAC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2">
        <a:dk1>
          <a:srgbClr val="666699"/>
        </a:dk1>
        <a:lt1>
          <a:srgbClr val="FFFFFF"/>
        </a:lt1>
        <a:dk2>
          <a:srgbClr val="351733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AEABAD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3">
        <a:dk1>
          <a:srgbClr val="666699"/>
        </a:dk1>
        <a:lt1>
          <a:srgbClr val="FFFF66"/>
        </a:lt1>
        <a:dk2>
          <a:srgbClr val="602A5C"/>
        </a:dk2>
        <a:lt2>
          <a:srgbClr val="D60093"/>
        </a:lt2>
        <a:accent1>
          <a:srgbClr val="0099CC"/>
        </a:accent1>
        <a:accent2>
          <a:srgbClr val="993366"/>
        </a:accent2>
        <a:accent3>
          <a:srgbClr val="B6ACB5"/>
        </a:accent3>
        <a:accent4>
          <a:srgbClr val="DADA56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4">
        <a:dk1>
          <a:srgbClr val="666699"/>
        </a:dk1>
        <a:lt1>
          <a:srgbClr val="FFFF99"/>
        </a:lt1>
        <a:dk2>
          <a:srgbClr val="602A5C"/>
        </a:dk2>
        <a:lt2>
          <a:srgbClr val="CC0066"/>
        </a:lt2>
        <a:accent1>
          <a:srgbClr val="0099CC"/>
        </a:accent1>
        <a:accent2>
          <a:srgbClr val="993366"/>
        </a:accent2>
        <a:accent3>
          <a:srgbClr val="B6ACB5"/>
        </a:accent3>
        <a:accent4>
          <a:srgbClr val="DADA82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5">
        <a:dk1>
          <a:srgbClr val="666699"/>
        </a:dk1>
        <a:lt1>
          <a:srgbClr val="FFFFFF"/>
        </a:lt1>
        <a:dk2>
          <a:srgbClr val="602A5C"/>
        </a:dk2>
        <a:lt2>
          <a:srgbClr val="CC0066"/>
        </a:lt2>
        <a:accent1>
          <a:srgbClr val="0099CC"/>
        </a:accent1>
        <a:accent2>
          <a:srgbClr val="993366"/>
        </a:accent2>
        <a:accent3>
          <a:srgbClr val="B6ACB5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696</TotalTime>
  <Words>863</Words>
  <Application>Microsoft Macintosh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Studio</vt:lpstr>
      <vt:lpstr>    HOUSE COUNCIL</vt:lpstr>
      <vt:lpstr>What is HOUSE COUNCIL?</vt:lpstr>
      <vt:lpstr>PowerPoint Presentation</vt:lpstr>
      <vt:lpstr>What does it mean to be a House Council Representative?</vt:lpstr>
      <vt:lpstr>Who is a House Council Representative?</vt:lpstr>
      <vt:lpstr>What Must a House Council Representative Do?</vt:lpstr>
      <vt:lpstr>Division of Labour</vt:lpstr>
      <vt:lpstr>JUNIOR REPRESENTATIVE</vt:lpstr>
      <vt:lpstr>SENIOR REPRESENTATIVE</vt:lpstr>
      <vt:lpstr>CHIEF LEADERS</vt:lpstr>
      <vt:lpstr>Criteria to Run for House Council</vt:lpstr>
      <vt:lpstr>Process to Become a Member of House Council</vt:lpstr>
      <vt:lpstr>Questions and Answers</vt:lpstr>
    </vt:vector>
  </TitlesOfParts>
  <Company>English Montreal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COUNCIL</dc:title>
  <dc:creator>student</dc:creator>
  <cp:lastModifiedBy>Sabrina Mancuso</cp:lastModifiedBy>
  <cp:revision>33</cp:revision>
  <dcterms:created xsi:type="dcterms:W3CDTF">2011-05-06T14:16:59Z</dcterms:created>
  <dcterms:modified xsi:type="dcterms:W3CDTF">2017-04-10T16:05:28Z</dcterms:modified>
</cp:coreProperties>
</file>